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  <p:sldMasterId id="2147483732" r:id="rId2"/>
    <p:sldMasterId id="2147483804" r:id="rId3"/>
  </p:sldMasterIdLst>
  <p:notesMasterIdLst>
    <p:notesMasterId r:id="rId27"/>
  </p:notesMasterIdLst>
  <p:handoutMasterIdLst>
    <p:handoutMasterId r:id="rId28"/>
  </p:handoutMasterIdLst>
  <p:sldIdLst>
    <p:sldId id="272" r:id="rId4"/>
    <p:sldId id="271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2" r:id="rId13"/>
    <p:sldId id="283" r:id="rId14"/>
    <p:sldId id="284" r:id="rId15"/>
    <p:sldId id="280" r:id="rId16"/>
    <p:sldId id="281" r:id="rId17"/>
    <p:sldId id="268" r:id="rId18"/>
    <p:sldId id="285" r:id="rId19"/>
    <p:sldId id="286" r:id="rId20"/>
    <p:sldId id="287" r:id="rId21"/>
    <p:sldId id="289" r:id="rId22"/>
    <p:sldId id="290" r:id="rId23"/>
    <p:sldId id="291" r:id="rId24"/>
    <p:sldId id="288" r:id="rId25"/>
    <p:sldId id="29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0" autoAdjust="0"/>
    <p:restoredTop sz="94660"/>
  </p:normalViewPr>
  <p:slideViewPr>
    <p:cSldViewPr snapToGrid="0">
      <p:cViewPr varScale="1">
        <p:scale>
          <a:sx n="54" d="100"/>
          <a:sy n="54" d="100"/>
        </p:scale>
        <p:origin x="60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3648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6E06CE1F-F0F2-471C-A3C2-9C4379AE32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E7CF252-C864-4FE1-BC58-536795538A6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3AC031-10A1-4665-81AF-42DE265304E3}" type="datetimeFigureOut">
              <a:rPr lang="es-AR" smtClean="0"/>
              <a:t>14/5/2021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F78F26-54C4-42E4-9338-31FBB0925F6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FDCC167-2770-416F-8C7A-9F301B510C9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2588B-CF9B-4014-A5CC-42C617E780B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250403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33.pn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EE1351-8E7E-4F50-9533-7AE68485ADCE}" type="datetimeFigureOut">
              <a:rPr lang="es-AR" smtClean="0"/>
              <a:t>14/5/2021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A34C3F-85DD-4041-9DF5-EE994A368EA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05608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4A727-0BC6-4424-BAE8-AEE7047D9488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1517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CD9D9-5379-4757-8557-B02D6898C5C9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58650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5F4A-EB41-412F-B38D-12DB7272C2BB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278231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F13DD-289D-4904-97D8-0AC3A07AF167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44991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5A67A-B663-49E7-9FF6-F75772C31FC8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762935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FFE63-71A6-40F1-ABB6-9F6C09AA1CC8}" type="datetime1">
              <a:rPr lang="es-AR" smtClean="0"/>
              <a:t>14/5/2021</a:t>
            </a:fld>
            <a:endParaRPr lang="es-A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605480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6A32B-8C6F-4532-81A4-7561F95E8AF2}" type="datetime1">
              <a:rPr lang="es-AR" smtClean="0"/>
              <a:t>14/5/2021</a:t>
            </a:fld>
            <a:endParaRPr lang="es-A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52984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00A2E-B162-48D3-BB6C-1E982B675A85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68470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ABAB8-97F7-4A06-B08F-70FD5CFABC28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47788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BF4A727-0BC6-4424-BAE8-AEE7047D9488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586976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3D257-A826-4F95-87A4-12B80C115E13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6739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3D257-A826-4F95-87A4-12B80C115E13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841273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9A4E0-53E4-4BA3-88E6-156EA485F567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8750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CD908-375D-4A42-BEE0-B141A61BB137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57560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AA815-541E-4C37-A523-D04F7D96ABDA}" type="datetime1">
              <a:rPr lang="es-AR" smtClean="0"/>
              <a:t>14/5/2021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225454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368CC-D1D5-49FE-A0E8-9AABE9B74C4A}" type="datetime1">
              <a:rPr lang="es-AR" smtClean="0"/>
              <a:t>14/5/2021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80911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FE324E3-5FF5-4FF0-8279-FFE1D01750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91" y="191182"/>
            <a:ext cx="1923321" cy="7332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0347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4F089D-FE03-4E58-B04E-CA34DB795171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69315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EE209-3EAC-4BA3-9FB7-B88BB6732840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162105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CD9D9-5379-4757-8557-B02D6898C5C9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246759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5F4A-EB41-412F-B38D-12DB7272C2BB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195663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87684-AEAC-4C92-9DB6-B111B6531403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63678728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9A4E0-53E4-4BA3-88E6-156EA485F567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792368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87684-AEAC-4C92-9DB6-B111B6531403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73585413"/>
      </p:ext>
    </p:extLst>
  </p:cSld>
  <p:clrMapOvr>
    <a:masterClrMapping/>
  </p:clrMapOvr>
  <p:hf sldNum="0" hd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FFE63-71A6-40F1-ABB6-9F6C09AA1CC8}" type="datetime1">
              <a:rPr lang="es-AR" smtClean="0"/>
              <a:t>14/5/2021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126771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6A32B-8C6F-4532-81A4-7561F95E8AF2}" type="datetime1">
              <a:rPr lang="es-AR" smtClean="0"/>
              <a:t>14/5/2021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3907550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00A2E-B162-48D3-BB6C-1E982B675A85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342270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ABAB8-97F7-4A06-B08F-70FD5CFABC28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3644084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BF4A727-0BC6-4424-BAE8-AEE7047D9488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947641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3D257-A826-4F95-87A4-12B80C115E13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5614032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9A4E0-53E4-4BA3-88E6-156EA485F567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5052610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CD908-375D-4A42-BEE0-B141A61BB137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3659400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AA815-541E-4C37-A523-D04F7D96ABDA}" type="datetime1">
              <a:rPr lang="es-AR" smtClean="0"/>
              <a:t>14/5/2021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72456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CD908-375D-4A42-BEE0-B141A61BB137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616600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368CC-D1D5-49FE-A0E8-9AABE9B74C4A}" type="datetime1">
              <a:rPr lang="es-AR" smtClean="0"/>
              <a:t>14/5/2021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1169090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446549F-3A33-48C2-8783-49C5814993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91" y="191182"/>
            <a:ext cx="1923321" cy="7332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5751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4F089D-FE03-4E58-B04E-CA34DB795171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401140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EE209-3EAC-4BA3-9FB7-B88BB6732840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204375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CD9D9-5379-4757-8557-B02D6898C5C9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63781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35F4A-EB41-412F-B38D-12DB7272C2BB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4229110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87684-AEAC-4C92-9DB6-B111B6531403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4895868"/>
      </p:ext>
    </p:extLst>
  </p:cSld>
  <p:clrMapOvr>
    <a:masterClrMapping/>
  </p:clrMapOvr>
  <p:hf sldNum="0" hd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87684-AEAC-4C92-9DB6-B111B6531403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9812729"/>
      </p:ext>
    </p:extLst>
  </p:cSld>
  <p:clrMapOvr>
    <a:masterClrMapping/>
  </p:clrMapOvr>
  <p:hf sldNum="0" hd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FFE63-71A6-40F1-ABB6-9F6C09AA1CC8}" type="datetime1">
              <a:rPr lang="es-AR" smtClean="0"/>
              <a:t>14/5/2021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5177713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6A32B-8C6F-4532-81A4-7561F95E8AF2}" type="datetime1">
              <a:rPr lang="es-AR" smtClean="0"/>
              <a:t>14/5/2021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53067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AA815-541E-4C37-A523-D04F7D96ABDA}" type="datetime1">
              <a:rPr lang="es-AR" smtClean="0"/>
              <a:t>14/5/2021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3340497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00A2E-B162-48D3-BB6C-1E982B675A85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2319130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ABAB8-97F7-4A06-B08F-70FD5CFABC28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15219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368CC-D1D5-49FE-A0E8-9AABE9B74C4A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83444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2B435297-4E52-487F-AE4F-D617130278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91" y="191182"/>
            <a:ext cx="1923321" cy="7332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0064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4F089D-FE03-4E58-B04E-CA34DB795171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13309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EE209-3EAC-4BA3-9FB7-B88BB6732840}" type="datetime1">
              <a:rPr lang="es-AR" smtClean="0"/>
              <a:t>14/5/2021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56264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6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2.jp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image" Target="../media/image9.png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2.jp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E887684-AEAC-4C92-9DB6-B111B6531403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817641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87684-AEAC-4C92-9DB6-B111B6531403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531552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87684-AEAC-4C92-9DB6-B111B6531403}" type="datetime1">
              <a:rPr lang="es-AR" smtClean="0"/>
              <a:t>14/5/2021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A15F9-A924-435E-A27E-E64900C57A5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411408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  <p:sldLayoutId id="2147483817" r:id="rId13"/>
    <p:sldLayoutId id="2147483818" r:id="rId14"/>
    <p:sldLayoutId id="2147483819" r:id="rId15"/>
    <p:sldLayoutId id="2147483820" r:id="rId16"/>
    <p:sldLayoutId id="2147483821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F3910C9-D164-4A2F-B243-634CF0E97AD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38017" y="1979436"/>
            <a:ext cx="7301150" cy="3650575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264E8E7A-A904-4320-B499-9267EA99EB59}"/>
              </a:ext>
            </a:extLst>
          </p:cNvPr>
          <p:cNvSpPr txBox="1"/>
          <p:nvPr/>
        </p:nvSpPr>
        <p:spPr>
          <a:xfrm>
            <a:off x="1063299" y="949551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MOBILE </a:t>
            </a:r>
            <a:endParaRPr lang="es-AR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530B7A0-0E2F-4AC6-BC54-6B9552C40FFF}"/>
              </a:ext>
            </a:extLst>
          </p:cNvPr>
          <p:cNvSpPr txBox="1"/>
          <p:nvPr/>
        </p:nvSpPr>
        <p:spPr>
          <a:xfrm>
            <a:off x="1066687" y="1227989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TELEFONIA CELULAR 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130242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FD8ED7A-8631-446C-B9EB-674D5ADCFE0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75775" y="1764463"/>
            <a:ext cx="8748979" cy="449466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4A268E02-E815-4DE8-994E-07867B2A4E6E}"/>
              </a:ext>
            </a:extLst>
          </p:cNvPr>
          <p:cNvSpPr txBox="1"/>
          <p:nvPr/>
        </p:nvSpPr>
        <p:spPr>
          <a:xfrm>
            <a:off x="1035338" y="1021896"/>
            <a:ext cx="60981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ACCESO MULTIPLE POIR DIVICION DE FRECUENCIA FDMA 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266562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27CF008-4B18-436D-B2D5-C1346C12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E22DAD8-5F67-4B73-ADA9-06EF381F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A1EABF8-CC4C-4AF0-9BFE-15E00B0A44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458" y="640081"/>
            <a:ext cx="6502407" cy="3291844"/>
          </a:xfrm>
          <a:prstGeom prst="rect">
            <a:avLst/>
          </a:prstGeom>
          <a:effectLst/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7705AA3-E048-4122-A939-31A99F5D72C3}"/>
              </a:ext>
            </a:extLst>
          </p:cNvPr>
          <p:cNvSpPr txBox="1"/>
          <p:nvPr/>
        </p:nvSpPr>
        <p:spPr>
          <a:xfrm>
            <a:off x="636916" y="4854346"/>
            <a:ext cx="9149350" cy="8680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b="0" i="0" u="none" strike="noStrike" kern="1200" baseline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2G – GLOBALIZACION DIGITAL </a:t>
            </a:r>
            <a:endParaRPr lang="en-US" sz="48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166019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C7637953-07F9-46C5-AD26-B521D0368DC2}"/>
              </a:ext>
            </a:extLst>
          </p:cNvPr>
          <p:cNvSpPr txBox="1"/>
          <p:nvPr/>
        </p:nvSpPr>
        <p:spPr>
          <a:xfrm>
            <a:off x="1035339" y="908881"/>
            <a:ext cx="60981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2G - ESQUEMAS. BASADOS EN SISTEMAS DIGITAL TDMA </a:t>
            </a:r>
            <a:endParaRPr lang="es-AR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CBDE60F-0A90-4985-B5A8-F909C06ADE9A}"/>
              </a:ext>
            </a:extLst>
          </p:cNvPr>
          <p:cNvSpPr txBox="1"/>
          <p:nvPr/>
        </p:nvSpPr>
        <p:spPr>
          <a:xfrm>
            <a:off x="1035339" y="1648082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(IS- 136 y GSM/GPRS/EGPRS) </a:t>
            </a:r>
            <a:endParaRPr lang="es-AR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C5D6F0E-2EC2-429E-8290-1D694EC4C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173" y="2150268"/>
            <a:ext cx="8614820" cy="423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620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A629412-6B25-4B9A-B8E1-F92C041434EE}"/>
              </a:ext>
            </a:extLst>
          </p:cNvPr>
          <p:cNvSpPr txBox="1"/>
          <p:nvPr/>
        </p:nvSpPr>
        <p:spPr>
          <a:xfrm>
            <a:off x="1037492" y="915627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0" i="0" u="none" strike="noStrike" baseline="0">
                <a:solidFill>
                  <a:srgbClr val="000000"/>
                </a:solidFill>
                <a:latin typeface="Calibri" panose="020F0502020204030204" pitchFamily="34" charset="0"/>
              </a:rPr>
              <a:t>En TDMA </a:t>
            </a: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C918227-8FFC-4016-ADBE-09BDB59EB84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59243" y="1511413"/>
            <a:ext cx="9112255" cy="443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586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5DD54A7-F987-439A-86E0-DD12CC503614}"/>
              </a:ext>
            </a:extLst>
          </p:cNvPr>
          <p:cNvSpPr txBox="1"/>
          <p:nvPr/>
        </p:nvSpPr>
        <p:spPr>
          <a:xfrm>
            <a:off x="1029137" y="1015943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Sistema GSM (2G) Conmutación de Circuito – Basado TDMA </a:t>
            </a: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B590786-F670-491E-ABF4-F1560E4C7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198" y="1723135"/>
            <a:ext cx="9180165" cy="499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911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01ACCB4-A12C-47FE-B96C-B9ED276A48AD}"/>
              </a:ext>
            </a:extLst>
          </p:cNvPr>
          <p:cNvSpPr txBox="1"/>
          <p:nvPr/>
        </p:nvSpPr>
        <p:spPr>
          <a:xfrm>
            <a:off x="8148318" y="789254"/>
            <a:ext cx="3352375" cy="30665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i="0" u="none" strike="noStrike" kern="1200" baseline="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3G – ALTA TRANSMISION: </a:t>
            </a:r>
            <a:endParaRPr lang="en-US" sz="36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5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9C25F8C-1E72-4B89-B102-898F7FBA058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043" y="1510300"/>
            <a:ext cx="7202400" cy="374749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312017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3F2FE22-6C25-4489-B822-2F0C98803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195" y="1774947"/>
            <a:ext cx="8431720" cy="467914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03B7462A-9F3C-4813-8585-90DC608BA27C}"/>
              </a:ext>
            </a:extLst>
          </p:cNvPr>
          <p:cNvSpPr txBox="1"/>
          <p:nvPr/>
        </p:nvSpPr>
        <p:spPr>
          <a:xfrm>
            <a:off x="1019089" y="1025991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Acceso Múltiple por División de Código CDMA 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620748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D4E9A47-CB1F-4993-9471-4534ECF9D8AA}"/>
              </a:ext>
            </a:extLst>
          </p:cNvPr>
          <p:cNvSpPr txBox="1"/>
          <p:nvPr/>
        </p:nvSpPr>
        <p:spPr>
          <a:xfrm>
            <a:off x="1057589" y="915628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Sistema de CDMA/WCDMA </a:t>
            </a: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A6C27F4-F513-4EF9-82E9-24A3DDE43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455" y="1494927"/>
            <a:ext cx="9401102" cy="513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093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8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9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2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21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EED0681-A366-4D0D-AF5D-9A186E654616}"/>
              </a:ext>
            </a:extLst>
          </p:cNvPr>
          <p:cNvSpPr txBox="1"/>
          <p:nvPr/>
        </p:nvSpPr>
        <p:spPr>
          <a:xfrm>
            <a:off x="8191925" y="1325880"/>
            <a:ext cx="3352375" cy="30665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 b="0" i="0" u="none" strike="noStrike" kern="1200" baseline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4G – VELOCIDAD</a:t>
            </a:r>
            <a:endParaRPr lang="en-US" sz="54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4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Freeform: Shape 25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Rectangle 27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B662F3F-DAC6-4DD0-8E89-348ECB8C7868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7200" y="1520576"/>
            <a:ext cx="7474448" cy="373722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720924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92B6FFE8-E7A3-4829-86F1-D5E03B61BF6B}"/>
              </a:ext>
            </a:extLst>
          </p:cNvPr>
          <p:cNvSpPr txBox="1"/>
          <p:nvPr/>
        </p:nvSpPr>
        <p:spPr>
          <a:xfrm>
            <a:off x="1009040" y="935556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Esquemas 4G – Basados en OFDM </a:t>
            </a: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B422BFC-5B2D-4F49-9F56-F58ACE93D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102" y="1606323"/>
            <a:ext cx="9239632" cy="461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059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66321CE-9A24-4954-B366-4A3B7D00A3F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09999" y="2260997"/>
            <a:ext cx="7270557" cy="37148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B929C9D-A87B-4ED0-B7CA-B52BF300AEDB}"/>
              </a:ext>
            </a:extLst>
          </p:cNvPr>
          <p:cNvSpPr txBox="1"/>
          <p:nvPr/>
        </p:nvSpPr>
        <p:spPr>
          <a:xfrm>
            <a:off x="1035339" y="1309573"/>
            <a:ext cx="60981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NECESIDADES DE COMUNICACIÓN 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4713284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8D9FA465-049E-45A8-909A-9DCC58ECE405}"/>
              </a:ext>
            </a:extLst>
          </p:cNvPr>
          <p:cNvSpPr txBox="1"/>
          <p:nvPr/>
        </p:nvSpPr>
        <p:spPr>
          <a:xfrm>
            <a:off x="1039186" y="955652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LTE – Long Term Evolution – 4G </a:t>
            </a: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058B48F-6A45-4408-8FCE-28494DA24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872" y="1694316"/>
            <a:ext cx="8381477" cy="457066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C9726BE1-49FA-4680-B957-BA9F87D673AD}"/>
              </a:ext>
            </a:extLst>
          </p:cNvPr>
          <p:cNvSpPr txBox="1"/>
          <p:nvPr/>
        </p:nvSpPr>
        <p:spPr>
          <a:xfrm>
            <a:off x="1591845" y="1324984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WiMAX – 4G 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8773496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AC86C69-E7C0-4A48-85EF-10C21842D538}"/>
              </a:ext>
            </a:extLst>
          </p:cNvPr>
          <p:cNvSpPr txBox="1"/>
          <p:nvPr/>
        </p:nvSpPr>
        <p:spPr>
          <a:xfrm>
            <a:off x="987251" y="865386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OFM – Orthogonal Frequency Division Multiplexing </a:t>
            </a: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CF3ACCA-BD4E-4FC6-BB97-0F3A41E94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924" y="1678192"/>
            <a:ext cx="8691183" cy="3903869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1681D90-2ACB-4078-8C2E-F0C1F941743C}"/>
              </a:ext>
            </a:extLst>
          </p:cNvPr>
          <p:cNvSpPr txBox="1"/>
          <p:nvPr/>
        </p:nvSpPr>
        <p:spPr>
          <a:xfrm>
            <a:off x="1880924" y="5582061"/>
            <a:ext cx="84301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Múltiples usuarios transmiten al mismo tiempo y son diferenciados por medio de la ortogonalidad de frecuencia. 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4961380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A792DFC-5FAF-47A6-8DA7-9EEC79824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233" y="1466588"/>
            <a:ext cx="8524086" cy="4917742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772D1E0-F25A-4630-804C-16C35EC1B341}"/>
              </a:ext>
            </a:extLst>
          </p:cNvPr>
          <p:cNvSpPr txBox="1"/>
          <p:nvPr/>
        </p:nvSpPr>
        <p:spPr>
          <a:xfrm>
            <a:off x="998993" y="895362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ESTANDARES CELULARES 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524293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>
                <a:extLst>
                  <a:ext uri="{FF2B5EF4-FFF2-40B4-BE49-F238E27FC236}">
                    <a16:creationId xmlns:a16="http://schemas.microsoft.com/office/drawing/2014/main" id="{12EBEA0B-766F-485A-9FAF-8A83118B63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81621182"/>
                  </p:ext>
                </p:extLst>
              </p:nvPr>
            </p:nvGraphicFramePr>
            <p:xfrm rot="16404859">
              <a:off x="4285887" y="2612418"/>
              <a:ext cx="1904395" cy="2464244"/>
            </p:xfrm>
            <a:graphic>
              <a:graphicData uri="http://schemas.microsoft.com/office/drawing/2017/model3d">
                <am3d:model3d r:embed="rId2">
                  <am3d:spPr>
                    <a:xfrm rot="16404859">
                      <a:off x="0" y="0"/>
                      <a:ext cx="1904395" cy="2464244"/>
                    </a:xfrm>
                    <a:prstGeom prst="rect">
                      <a:avLst/>
                    </a:prstGeom>
                  </am3d:spPr>
                  <am3d:camera>
                    <am3d:pos x="0" y="0" z="6512295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18308" d="1000000"/>
                    <am3d:preTrans dx="0" dy="-18000000" dz="1533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-1800000" az="-9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1041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>
                <a:extLst>
                  <a:ext uri="{FF2B5EF4-FFF2-40B4-BE49-F238E27FC236}">
                    <a16:creationId xmlns:a16="http://schemas.microsoft.com/office/drawing/2014/main" id="{12EBEA0B-766F-485A-9FAF-8A83118B63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404859">
                <a:off x="4285887" y="2612418"/>
                <a:ext cx="1904395" cy="2464244"/>
              </a:xfrm>
              <a:prstGeom prst="rect">
                <a:avLst/>
              </a:prstGeom>
            </p:spPr>
          </p:pic>
        </mc:Fallback>
      </mc:AlternateContent>
      <p:sp>
        <p:nvSpPr>
          <p:cNvPr id="4" name="CuadroTexto 3">
            <a:extLst>
              <a:ext uri="{FF2B5EF4-FFF2-40B4-BE49-F238E27FC236}">
                <a16:creationId xmlns:a16="http://schemas.microsoft.com/office/drawing/2014/main" id="{E298524F-2B32-4F78-9913-9CB4FBB59A65}"/>
              </a:ext>
            </a:extLst>
          </p:cNvPr>
          <p:cNvSpPr txBox="1"/>
          <p:nvPr/>
        </p:nvSpPr>
        <p:spPr>
          <a:xfrm>
            <a:off x="2378109" y="1366575"/>
            <a:ext cx="5489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dirty="0">
                <a:solidFill>
                  <a:schemeClr val="bg1"/>
                </a:solidFill>
              </a:rPr>
              <a:t>FIN DE PRESENTACION</a:t>
            </a:r>
          </a:p>
        </p:txBody>
      </p:sp>
    </p:spTree>
    <p:extLst>
      <p:ext uri="{BB962C8B-B14F-4D97-AF65-F5344CB8AC3E}">
        <p14:creationId xmlns:p14="http://schemas.microsoft.com/office/powerpoint/2010/main" val="1452066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200"/>
                            </p:stCondLst>
                            <p:childTnLst>
                              <p:par>
                                <p:cTn id="24" presetID="45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27CF008-4B18-436D-B2D5-C1346C12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E22DAD8-5F67-4B73-ADA9-06EF381F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ADEC293-B3AC-4848-91E3-2DB26D81389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44982" y="178262"/>
            <a:ext cx="8152927" cy="4110060"/>
          </a:xfrm>
          <a:prstGeom prst="rect">
            <a:avLst/>
          </a:prstGeom>
          <a:effectLst/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750ED48-7C00-4E8A-A26F-3645D5F42A18}"/>
              </a:ext>
            </a:extLst>
          </p:cNvPr>
          <p:cNvSpPr txBox="1"/>
          <p:nvPr/>
        </p:nvSpPr>
        <p:spPr>
          <a:xfrm>
            <a:off x="636916" y="4854346"/>
            <a:ext cx="9149350" cy="8680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0" i="0" u="none" strike="noStrike" kern="1200" baseline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ETAPAS DE UNA COMUNICACIÓN: </a:t>
            </a:r>
            <a:endParaRPr lang="en-US" sz="41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315253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BFA4B82-7263-4565-89FA-67C737D9F62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00472" y="1164000"/>
            <a:ext cx="10291528" cy="522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560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27CF008-4B18-436D-B2D5-C1346C12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E22DAD8-5F67-4B73-ADA9-06EF381F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5122C37-10CF-45EB-8DE8-689F6075369D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80283" y="335810"/>
            <a:ext cx="7828058" cy="3889567"/>
          </a:xfrm>
          <a:prstGeom prst="rect">
            <a:avLst/>
          </a:prstGeom>
          <a:effectLst/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8F09EAE-01DE-4884-A078-99D04837F637}"/>
              </a:ext>
            </a:extLst>
          </p:cNvPr>
          <p:cNvSpPr txBox="1"/>
          <p:nvPr/>
        </p:nvSpPr>
        <p:spPr>
          <a:xfrm>
            <a:off x="636916" y="4854346"/>
            <a:ext cx="9149350" cy="8680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0" i="0" u="none" strike="noStrike" kern="1200" baseline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PRIMERAS TECNOLOGIAS: HANDIE </a:t>
            </a:r>
            <a:endParaRPr lang="en-US" sz="41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39994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362849A-570D-49DB-954C-63F144E88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CA42011-E478-428B-9D15-A98E338BF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 7">
            <a:extLst>
              <a:ext uri="{FF2B5EF4-FFF2-40B4-BE49-F238E27FC236}">
                <a16:creationId xmlns:a16="http://schemas.microsoft.com/office/drawing/2014/main" id="{9ED2773C-FE51-4632-BA46-036BDCDA6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7C43909-FDBC-4321-A1C6-9E969800591F}"/>
              </a:ext>
            </a:extLst>
          </p:cNvPr>
          <p:cNvSpPr txBox="1"/>
          <p:nvPr/>
        </p:nvSpPr>
        <p:spPr>
          <a:xfrm>
            <a:off x="648930" y="629267"/>
            <a:ext cx="9252154" cy="10166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200" b="0" i="0" u="none" strike="noStrike" kern="1200" baseline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CELDAS: </a:t>
            </a:r>
            <a:endParaRPr lang="en-US" sz="42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E02F9158-C4C2-46A8-BE73-A4F77E139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DEDF5DA-FFCA-48AF-8317-2026DBEC01A1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14756" y="2937819"/>
            <a:ext cx="8192394" cy="3634811"/>
          </a:xfrm>
          <a:prstGeom prst="rect">
            <a:avLst/>
          </a:prstGeom>
          <a:effectLst/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4C7755DE-4D19-498A-8FF3-D2779B7B7667}"/>
              </a:ext>
            </a:extLst>
          </p:cNvPr>
          <p:cNvSpPr txBox="1"/>
          <p:nvPr/>
        </p:nvSpPr>
        <p:spPr>
          <a:xfrm>
            <a:off x="2889846" y="285370"/>
            <a:ext cx="9252154" cy="3303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u="none" strike="noStrike" baseline="0" dirty="0">
                <a:latin typeface="+mj-lt"/>
                <a:ea typeface="+mj-ea"/>
                <a:cs typeface="+mj-cs"/>
              </a:rPr>
              <a:t>La estructura de la red está formada por una Radio BaseBTS y un celular MS; la comunicación de la Radio Base al Celular se llama “Downlink” y del celular a la Radio Base se denomina “Uplink”. </a:t>
            </a:r>
          </a:p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u="none" strike="noStrike" baseline="0" dirty="0">
                <a:latin typeface="+mj-lt"/>
                <a:ea typeface="+mj-ea"/>
                <a:cs typeface="+mj-cs"/>
              </a:rPr>
              <a:t>La Radio Base cuenta con sectores los cuales tiene un número definido de canales, estos permitirán establecer la comunicación entre diferentes suscriptores que se encuentren en el área de cobertura. </a:t>
            </a:r>
            <a:endParaRPr lang="en-US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0898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015CBFC-811D-49A6-BA2B-0C77E89EC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039" y="724957"/>
            <a:ext cx="8942135" cy="450791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3A2D5F0-8F72-440B-BB90-5A88CC5F6D61}"/>
              </a:ext>
            </a:extLst>
          </p:cNvPr>
          <p:cNvSpPr txBox="1"/>
          <p:nvPr/>
        </p:nvSpPr>
        <p:spPr>
          <a:xfrm>
            <a:off x="1219007" y="5756855"/>
            <a:ext cx="104717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La comunicación que se transmite o recibe entre el Celular y la Radio Base BTS pasa </a:t>
            </a:r>
            <a:r>
              <a:rPr lang="es-AR" sz="18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atraves</a:t>
            </a:r>
            <a:r>
              <a:rPr lang="es-A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de un controlador BCS la cual agrupa la información de varias BTS y es transmitida/recibida hacia/de la central Telefónica PSTN 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060853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34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6" name="Picture 36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7" name="Oval 38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8" name="Picture 40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9" name="Picture 42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60" name="Rectangle 44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1" name="Rectangle 46">
            <a:extLst>
              <a:ext uri="{FF2B5EF4-FFF2-40B4-BE49-F238E27FC236}">
                <a16:creationId xmlns:a16="http://schemas.microsoft.com/office/drawing/2014/main" id="{144A11D1-6963-485E-86DE-760B07434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4CC82B0-C547-46D8-9438-72B92FE1EF4D}"/>
              </a:ext>
            </a:extLst>
          </p:cNvPr>
          <p:cNvSpPr txBox="1"/>
          <p:nvPr/>
        </p:nvSpPr>
        <p:spPr>
          <a:xfrm>
            <a:off x="635223" y="629266"/>
            <a:ext cx="3116690" cy="55945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800" b="0" i="0" u="none" strike="noStrike" kern="1200" baseline="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DENOMINACION: GENERACIONES </a:t>
            </a:r>
            <a:endParaRPr lang="en-US" sz="28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2" name="Freeform 7">
            <a:extLst>
              <a:ext uri="{FF2B5EF4-FFF2-40B4-BE49-F238E27FC236}">
                <a16:creationId xmlns:a16="http://schemas.microsoft.com/office/drawing/2014/main" id="{93BDF132-E4EF-4CB3-9A12-1EB75E159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3" name="Freeform: Shape 50">
            <a:extLst>
              <a:ext uri="{FF2B5EF4-FFF2-40B4-BE49-F238E27FC236}">
                <a16:creationId xmlns:a16="http://schemas.microsoft.com/office/drawing/2014/main" id="{F8486D32-0A56-4407-A9D1-7AFC16946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Rectangle 52">
            <a:extLst>
              <a:ext uri="{FF2B5EF4-FFF2-40B4-BE49-F238E27FC236}">
                <a16:creationId xmlns:a16="http://schemas.microsoft.com/office/drawing/2014/main" id="{B73FE0C2-11C7-466D-B4BA-0330484CD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CE7AC61-B60F-42DD-B7EF-289399AB67C2}"/>
              </a:ext>
            </a:extLst>
          </p:cNvPr>
          <p:cNvSpPr txBox="1"/>
          <p:nvPr/>
        </p:nvSpPr>
        <p:spPr>
          <a:xfrm>
            <a:off x="5048452" y="1410458"/>
            <a:ext cx="6495847" cy="2589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u="none" strike="noStrike" baseline="0" dirty="0">
                <a:latin typeface="+mj-lt"/>
                <a:ea typeface="+mj-ea"/>
                <a:cs typeface="+mj-cs"/>
              </a:rPr>
              <a:t>Este sistema de conexión de la telefonía celular se ha ampliado y desarrollado, cuyo proceso se identifica por Generaciones de acuerdo a los avances que se van introduciendo. </a:t>
            </a:r>
            <a:endParaRPr lang="en-US" dirty="0">
              <a:latin typeface="+mj-lt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87F401F-57F1-4A47-B0AC-EFD0D90C2E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4266" y="2829086"/>
            <a:ext cx="7545517" cy="242871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109429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8E6CF9DF-2E4C-4D44-82C1-EF8F99939568}"/>
              </a:ext>
            </a:extLst>
          </p:cNvPr>
          <p:cNvSpPr txBox="1"/>
          <p:nvPr/>
        </p:nvSpPr>
        <p:spPr>
          <a:xfrm>
            <a:off x="1004298" y="853023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 G – REDES ANALOGICAS </a:t>
            </a:r>
            <a:endParaRPr lang="es-A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2632A0E-F643-4F9B-8065-4DC90C308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34518"/>
            <a:ext cx="6828890" cy="337176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49A3A58D-4B03-4D65-853E-84AEC6153460}"/>
              </a:ext>
            </a:extLst>
          </p:cNvPr>
          <p:cNvSpPr txBox="1"/>
          <p:nvPr/>
        </p:nvSpPr>
        <p:spPr>
          <a:xfrm>
            <a:off x="1889372" y="4286297"/>
            <a:ext cx="60981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8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CARACTERISTICAS </a:t>
            </a:r>
            <a:endParaRPr lang="es-AR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572291E1-22CA-49AB-9B93-4F076A538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2986" y="4860731"/>
            <a:ext cx="8464598" cy="132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5218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3.xml><?xml version="1.0" encoding="utf-8"?>
<a:theme xmlns:a="http://schemas.openxmlformats.org/drawingml/2006/main" name="1_Circuito">
  <a:themeElements>
    <a:clrScheme name="Circuito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277</Words>
  <Application>Microsoft Office PowerPoint</Application>
  <PresentationFormat>Panorámica</PresentationFormat>
  <Paragraphs>30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23</vt:i4>
      </vt:variant>
    </vt:vector>
  </HeadingPairs>
  <TitlesOfParts>
    <vt:vector size="31" baseType="lpstr">
      <vt:lpstr>Arial</vt:lpstr>
      <vt:lpstr>Calibri</vt:lpstr>
      <vt:lpstr>Century Gothic</vt:lpstr>
      <vt:lpstr>Tw Cen MT</vt:lpstr>
      <vt:lpstr>Wingdings 3</vt:lpstr>
      <vt:lpstr>Ion</vt:lpstr>
      <vt:lpstr>Circuito</vt:lpstr>
      <vt:lpstr>1_Circuito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Mario Juan Krajnik</dc:creator>
  <cp:lastModifiedBy>Pablo Alejandro Lena</cp:lastModifiedBy>
  <cp:revision>7</cp:revision>
  <dcterms:created xsi:type="dcterms:W3CDTF">2020-11-20T14:31:50Z</dcterms:created>
  <dcterms:modified xsi:type="dcterms:W3CDTF">2021-05-14T12:26:14Z</dcterms:modified>
</cp:coreProperties>
</file>

<file path=docProps/thumbnail.jpeg>
</file>